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36"/>
  </p:notesMasterIdLst>
  <p:sldIdLst>
    <p:sldId id="280" r:id="rId3"/>
    <p:sldId id="273" r:id="rId4"/>
    <p:sldId id="274" r:id="rId5"/>
    <p:sldId id="275" r:id="rId6"/>
    <p:sldId id="276" r:id="rId7"/>
    <p:sldId id="277" r:id="rId8"/>
    <p:sldId id="272" r:id="rId9"/>
    <p:sldId id="267" r:id="rId10"/>
    <p:sldId id="257" r:id="rId11"/>
    <p:sldId id="268" r:id="rId12"/>
    <p:sldId id="339" r:id="rId13"/>
    <p:sldId id="338" r:id="rId14"/>
    <p:sldId id="282" r:id="rId15"/>
    <p:sldId id="328" r:id="rId16"/>
    <p:sldId id="258" r:id="rId17"/>
    <p:sldId id="290" r:id="rId18"/>
    <p:sldId id="288" r:id="rId19"/>
    <p:sldId id="292" r:id="rId20"/>
    <p:sldId id="291" r:id="rId21"/>
    <p:sldId id="293" r:id="rId22"/>
    <p:sldId id="283" r:id="rId23"/>
    <p:sldId id="284" r:id="rId24"/>
    <p:sldId id="287" r:id="rId25"/>
    <p:sldId id="286" r:id="rId26"/>
    <p:sldId id="340" r:id="rId27"/>
    <p:sldId id="342" r:id="rId28"/>
    <p:sldId id="343" r:id="rId29"/>
    <p:sldId id="262" r:id="rId30"/>
    <p:sldId id="263" r:id="rId31"/>
    <p:sldId id="344" r:id="rId32"/>
    <p:sldId id="278" r:id="rId33"/>
    <p:sldId id="279" r:id="rId34"/>
    <p:sldId id="266" r:id="rId35"/>
  </p:sldIdLst>
  <p:sldSz cx="12192000" cy="6858000"/>
  <p:notesSz cx="6858000" cy="9144000"/>
  <p:embeddedFontLst>
    <p:embeddedFont>
      <p:font typeface="Alfarn" panose="00000800000000000000" charset="0"/>
      <p:bold r:id="rId37"/>
    </p:embeddedFont>
    <p:embeddedFont>
      <p:font typeface="Calibri" panose="020F0502020204030204" pitchFamily="34" charset="0"/>
      <p:regular r:id="rId38"/>
      <p:bold r:id="rId39"/>
      <p:italic r:id="rId40"/>
      <p:boldItalic r:id="rId41"/>
    </p:embeddedFont>
    <p:embeddedFont>
      <p:font typeface="CarlMarx" panose="020B0604020202020204" charset="0"/>
      <p:regular r:id="rId42"/>
      <p:bold r:id="rId43"/>
    </p:embeddedFont>
    <p:embeddedFont>
      <p:font typeface="Century Gothic" panose="020B0502020202020204" pitchFamily="34" charset="0"/>
      <p:regular r:id="rId44"/>
      <p:bold r:id="rId45"/>
      <p:italic r:id="rId46"/>
      <p:boldItalic r:id="rId47"/>
    </p:embeddedFont>
    <p:embeddedFont>
      <p:font typeface="Consolas" panose="020B0609020204030204" pitchFamily="49" charset="0"/>
      <p:regular r:id="rId48"/>
      <p:bold r:id="rId49"/>
      <p:italic r:id="rId50"/>
      <p:boldItalic r:id="rId51"/>
    </p:embeddedFont>
    <p:embeddedFont>
      <p:font typeface="MS PGothic" panose="020B0600070205080204" pitchFamily="34" charset="-128"/>
      <p:regular r:id="rId52"/>
    </p:embeddedFont>
    <p:embeddedFont>
      <p:font typeface="Segoe UI" panose="020B0502040204020203" pitchFamily="34" charset="0"/>
      <p:regular r:id="rId53"/>
      <p:bold r:id="rId54"/>
      <p:italic r:id="rId55"/>
      <p:boldItalic r:id="rId56"/>
    </p:embeddedFont>
    <p:embeddedFont>
      <p:font typeface="Stencil" panose="040409050D0802020404" pitchFamily="82"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62667" autoAdjust="0"/>
  </p:normalViewPr>
  <p:slideViewPr>
    <p:cSldViewPr snapToGrid="0">
      <p:cViewPr varScale="1">
        <p:scale>
          <a:sx n="65" d="100"/>
          <a:sy n="65" d="100"/>
        </p:scale>
        <p:origin x="21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6.xml"/><Relationship Id="rId51"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1188640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da-DK"/>
              <a:t>Modules and Schedules are also Assets. OK :D</a:t>
            </a: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8BCA2EC8-52C6-43E7-84AF-87F8E4E3261D}" type="slidenum">
              <a:rPr lang="en-US" altLang="da-DK" smtClean="0"/>
              <a:pPr/>
              <a:t>11</a:t>
            </a:fld>
            <a:endParaRPr lang="en-US" altLang="da-DK"/>
          </a:p>
        </p:txBody>
      </p:sp>
    </p:spTree>
    <p:extLst>
      <p:ext uri="{BB962C8B-B14F-4D97-AF65-F5344CB8AC3E}">
        <p14:creationId xmlns:p14="http://schemas.microsoft.com/office/powerpoint/2010/main" val="1676777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da-DK" dirty="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8BCA2EC8-52C6-43E7-84AF-87F8E4E3261D}" type="slidenum">
              <a:rPr lang="en-US" altLang="da-DK" smtClean="0"/>
              <a:pPr/>
              <a:t>12</a:t>
            </a:fld>
            <a:endParaRPr lang="en-US" altLang="da-DK"/>
          </a:p>
        </p:txBody>
      </p:sp>
    </p:spTree>
    <p:extLst>
      <p:ext uri="{BB962C8B-B14F-4D97-AF65-F5344CB8AC3E}">
        <p14:creationId xmlns:p14="http://schemas.microsoft.com/office/powerpoint/2010/main" val="129486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50574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510002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Speak too much: </a:t>
            </a:r>
          </a:p>
          <a:p>
            <a:r>
              <a:rPr lang="de-DE" dirty="0"/>
              <a:t>Wife not there</a:t>
            </a:r>
          </a:p>
        </p:txBody>
      </p:sp>
      <p:sp>
        <p:nvSpPr>
          <p:cNvPr id="4" name="Foliennummernplatzhalter 3"/>
          <p:cNvSpPr>
            <a:spLocks noGrp="1"/>
          </p:cNvSpPr>
          <p:nvPr>
            <p:ph type="sldNum" sz="quarter" idx="10"/>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493185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3105860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707665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110942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Notes:</a:t>
            </a:r>
          </a:p>
          <a:p>
            <a:r>
              <a:rPr lang="de-DE" dirty="0"/>
              <a:t>Module?!?! Had none last year, felt small and outside the cool group!</a:t>
            </a:r>
          </a:p>
          <a:p>
            <a:r>
              <a:rPr lang="de-DE" dirty="0"/>
              <a:t>Verbs!  - Only Allowed verbs or nobody will even talk to you at the speaker hotel!</a:t>
            </a:r>
          </a:p>
          <a:p>
            <a:endParaRPr lang="de-DE" dirty="0"/>
          </a:p>
          <a:p>
            <a:r>
              <a:rPr lang="de-DE" dirty="0"/>
              <a:t>No Core = No Game!</a:t>
            </a:r>
          </a:p>
        </p:txBody>
      </p:sp>
      <p:sp>
        <p:nvSpPr>
          <p:cNvPr id="4" name="Foliennummernplatzhalter 3"/>
          <p:cNvSpPr>
            <a:spLocks noGrp="1"/>
          </p:cNvSpPr>
          <p:nvPr>
            <p:ph type="sldNum" sz="quarter" idx="10"/>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1425803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PSReadLine</a:t>
            </a:r>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1403723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645698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PSReadLine</a:t>
            </a:r>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2309378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PSReadLine</a:t>
            </a:r>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235059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Speak too much: </a:t>
            </a:r>
          </a:p>
          <a:p>
            <a:r>
              <a:rPr lang="de-DE" dirty="0"/>
              <a:t>Wife not there</a:t>
            </a:r>
          </a:p>
        </p:txBody>
      </p:sp>
      <p:sp>
        <p:nvSpPr>
          <p:cNvPr id="4" name="Foliennummernplatzhalter 3"/>
          <p:cNvSpPr>
            <a:spLocks noGrp="1"/>
          </p:cNvSpPr>
          <p:nvPr>
            <p:ph type="sldNum" sz="quarter" idx="10"/>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283348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Speak too much: </a:t>
            </a:r>
          </a:p>
          <a:p>
            <a:r>
              <a:rPr lang="de-DE" dirty="0"/>
              <a:t>Wife not there</a:t>
            </a:r>
          </a:p>
        </p:txBody>
      </p:sp>
      <p:sp>
        <p:nvSpPr>
          <p:cNvPr id="4" name="Foliennummernplatzhalter 3"/>
          <p:cNvSpPr>
            <a:spLocks noGrp="1"/>
          </p:cNvSpPr>
          <p:nvPr>
            <p:ph type="sldNum" sz="quarter" idx="10"/>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2909673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To</a:t>
            </a:r>
            <a:r>
              <a:rPr lang="de-DE" dirty="0"/>
              <a:t> color-code PowerShell </a:t>
            </a:r>
            <a:r>
              <a:rPr lang="de-DE" dirty="0" err="1"/>
              <a:t>code</a:t>
            </a:r>
            <a:r>
              <a:rPr lang="de-DE" dirty="0"/>
              <a:t> in a </a:t>
            </a:r>
            <a:r>
              <a:rPr lang="de-DE" dirty="0" err="1"/>
              <a:t>consistent</a:t>
            </a:r>
            <a:r>
              <a:rPr lang="de-DE" dirty="0"/>
              <a:t> </a:t>
            </a:r>
            <a:r>
              <a:rPr lang="de-DE" dirty="0" err="1"/>
              <a:t>way</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paste</a:t>
            </a:r>
            <a:r>
              <a:rPr lang="de-DE" dirty="0"/>
              <a:t> </a:t>
            </a:r>
            <a:r>
              <a:rPr lang="de-DE" dirty="0" err="1"/>
              <a:t>your</a:t>
            </a:r>
            <a:r>
              <a:rPr lang="de-DE" dirty="0"/>
              <a:t> </a:t>
            </a:r>
            <a:r>
              <a:rPr lang="de-DE" dirty="0" err="1"/>
              <a:t>code</a:t>
            </a:r>
            <a:r>
              <a:rPr lang="de-DE" dirty="0"/>
              <a:t> </a:t>
            </a:r>
            <a:r>
              <a:rPr lang="de-DE" dirty="0" err="1"/>
              <a:t>into</a:t>
            </a:r>
            <a:r>
              <a:rPr lang="de-DE" dirty="0"/>
              <a:t> PowerShell ISE, </a:t>
            </a:r>
            <a:r>
              <a:rPr lang="de-DE" dirty="0" err="1"/>
              <a:t>select</a:t>
            </a:r>
            <a:r>
              <a:rPr lang="de-DE" dirty="0"/>
              <a:t> </a:t>
            </a:r>
            <a:r>
              <a:rPr lang="de-DE" dirty="0" err="1"/>
              <a:t>it</a:t>
            </a:r>
            <a:r>
              <a:rPr lang="de-DE" dirty="0"/>
              <a:t>, and </a:t>
            </a:r>
            <a:r>
              <a:rPr lang="de-DE" dirty="0" err="1"/>
              <a:t>copy</a:t>
            </a:r>
            <a:r>
              <a:rPr lang="de-DE" dirty="0"/>
              <a:t> </a:t>
            </a:r>
            <a:r>
              <a:rPr lang="de-DE" dirty="0" err="1"/>
              <a:t>it</a:t>
            </a:r>
            <a:r>
              <a:rPr lang="de-DE" dirty="0"/>
              <a:t> </a:t>
            </a:r>
            <a:r>
              <a:rPr lang="de-DE" dirty="0" err="1"/>
              <a:t>from</a:t>
            </a:r>
            <a:r>
              <a:rPr lang="de-DE" dirty="0"/>
              <a:t> ISE. Next, </a:t>
            </a:r>
            <a:r>
              <a:rPr lang="de-DE" dirty="0" err="1"/>
              <a:t>paste</a:t>
            </a:r>
            <a:r>
              <a:rPr lang="de-DE" dirty="0"/>
              <a:t> </a:t>
            </a:r>
            <a:r>
              <a:rPr lang="de-DE" dirty="0" err="1"/>
              <a:t>the</a:t>
            </a:r>
            <a:r>
              <a:rPr lang="de-DE" dirty="0"/>
              <a:t> </a:t>
            </a:r>
            <a:r>
              <a:rPr lang="de-DE" dirty="0" err="1"/>
              <a:t>code</a:t>
            </a:r>
            <a:r>
              <a:rPr lang="de-DE" dirty="0"/>
              <a:t> </a:t>
            </a:r>
            <a:r>
              <a:rPr lang="de-DE" dirty="0" err="1"/>
              <a:t>into</a:t>
            </a:r>
            <a:r>
              <a:rPr lang="de-DE" dirty="0"/>
              <a:t> </a:t>
            </a:r>
            <a:r>
              <a:rPr lang="de-DE" dirty="0" err="1"/>
              <a:t>the</a:t>
            </a:r>
            <a:r>
              <a:rPr lang="de-DE" dirty="0"/>
              <a:t> </a:t>
            </a:r>
            <a:r>
              <a:rPr lang="de-DE" dirty="0" err="1"/>
              <a:t>text</a:t>
            </a:r>
            <a:r>
              <a:rPr lang="de-DE" dirty="0"/>
              <a:t> </a:t>
            </a:r>
            <a:r>
              <a:rPr lang="de-DE" dirty="0" err="1"/>
              <a:t>field</a:t>
            </a:r>
            <a:r>
              <a:rPr lang="de-DE" dirty="0"/>
              <a:t>. </a:t>
            </a:r>
            <a:r>
              <a:rPr lang="de-DE" dirty="0" err="1"/>
              <a:t>It</a:t>
            </a:r>
            <a:r>
              <a:rPr lang="de-DE" dirty="0"/>
              <a:t> will </a:t>
            </a:r>
            <a:r>
              <a:rPr lang="de-DE" dirty="0" err="1"/>
              <a:t>appear</a:t>
            </a:r>
            <a:r>
              <a:rPr lang="de-DE" dirty="0"/>
              <a:t> </a:t>
            </a:r>
            <a:r>
              <a:rPr lang="de-DE" dirty="0" err="1"/>
              <a:t>black</a:t>
            </a:r>
            <a:r>
              <a:rPr lang="de-DE" dirty="0"/>
              <a:t> at </a:t>
            </a:r>
            <a:r>
              <a:rPr lang="de-DE" dirty="0" err="1"/>
              <a:t>first</a:t>
            </a:r>
            <a:r>
              <a:rPr lang="de-DE" dirty="0"/>
              <a:t>. </a:t>
            </a:r>
            <a:r>
              <a:rPr lang="de-DE" dirty="0" err="1"/>
              <a:t>When</a:t>
            </a:r>
            <a:r>
              <a:rPr lang="de-DE" dirty="0"/>
              <a:t> </a:t>
            </a:r>
            <a:r>
              <a:rPr lang="de-DE" dirty="0" err="1"/>
              <a:t>you</a:t>
            </a:r>
            <a:r>
              <a:rPr lang="de-DE" dirty="0"/>
              <a:t> </a:t>
            </a:r>
            <a:r>
              <a:rPr lang="de-DE" dirty="0" err="1"/>
              <a:t>click</a:t>
            </a:r>
            <a:r>
              <a:rPr lang="de-DE" dirty="0"/>
              <a:t> </a:t>
            </a:r>
            <a:r>
              <a:rPr lang="de-DE" dirty="0" err="1"/>
              <a:t>the</a:t>
            </a:r>
            <a:r>
              <a:rPr lang="de-DE" dirty="0"/>
              <a:t> </a:t>
            </a:r>
            <a:r>
              <a:rPr lang="de-DE" dirty="0" err="1"/>
              <a:t>small</a:t>
            </a:r>
            <a:r>
              <a:rPr lang="de-DE" dirty="0"/>
              <a:t> </a:t>
            </a:r>
            <a:r>
              <a:rPr lang="de-DE" dirty="0" err="1"/>
              <a:t>tool</a:t>
            </a:r>
            <a:r>
              <a:rPr lang="de-DE" dirty="0"/>
              <a:t> </a:t>
            </a:r>
            <a:r>
              <a:rPr lang="de-DE" dirty="0" err="1"/>
              <a:t>button</a:t>
            </a:r>
            <a:r>
              <a:rPr lang="de-DE" dirty="0"/>
              <a:t> </a:t>
            </a:r>
            <a:r>
              <a:rPr lang="de-DE" dirty="0" err="1"/>
              <a:t>that</a:t>
            </a:r>
            <a:r>
              <a:rPr lang="de-DE" dirty="0"/>
              <a:t> </a:t>
            </a:r>
            <a:r>
              <a:rPr lang="de-DE" dirty="0" err="1"/>
              <a:t>appears</a:t>
            </a:r>
            <a:r>
              <a:rPr lang="de-DE" dirty="0"/>
              <a:t> after </a:t>
            </a:r>
            <a:r>
              <a:rPr lang="de-DE" dirty="0" err="1"/>
              <a:t>pasting</a:t>
            </a:r>
            <a:r>
              <a:rPr lang="de-DE" dirty="0"/>
              <a:t> </a:t>
            </a:r>
            <a:r>
              <a:rPr lang="de-DE" dirty="0" err="1"/>
              <a:t>the</a:t>
            </a:r>
            <a:r>
              <a:rPr lang="de-DE" dirty="0"/>
              <a:t> </a:t>
            </a:r>
            <a:r>
              <a:rPr lang="de-DE" dirty="0" err="1"/>
              <a:t>code</a:t>
            </a:r>
            <a:r>
              <a:rPr lang="de-DE" dirty="0"/>
              <a:t>, </a:t>
            </a:r>
            <a:r>
              <a:rPr lang="de-DE" dirty="0" err="1"/>
              <a:t>choose</a:t>
            </a:r>
            <a:r>
              <a:rPr lang="de-DE" dirty="0"/>
              <a:t> </a:t>
            </a:r>
            <a:r>
              <a:rPr lang="de-DE" dirty="0" err="1"/>
              <a:t>the</a:t>
            </a:r>
            <a:r>
              <a:rPr lang="de-DE" dirty="0"/>
              <a:t> </a:t>
            </a:r>
            <a:r>
              <a:rPr lang="de-DE" dirty="0" err="1"/>
              <a:t>middle</a:t>
            </a:r>
            <a:r>
              <a:rPr lang="de-DE" dirty="0"/>
              <a:t> </a:t>
            </a:r>
            <a:r>
              <a:rPr lang="de-DE" dirty="0" err="1"/>
              <a:t>icon</a:t>
            </a:r>
            <a:r>
              <a:rPr lang="de-DE" dirty="0"/>
              <a:t> </a:t>
            </a:r>
            <a:r>
              <a:rPr lang="de-DE" dirty="0" err="1"/>
              <a:t>with</a:t>
            </a:r>
            <a:r>
              <a:rPr lang="de-DE" dirty="0"/>
              <a:t> </a:t>
            </a:r>
            <a:r>
              <a:rPr lang="de-DE" dirty="0" err="1"/>
              <a:t>the</a:t>
            </a:r>
            <a:r>
              <a:rPr lang="de-DE" dirty="0"/>
              <a:t> </a:t>
            </a:r>
            <a:r>
              <a:rPr lang="de-DE" dirty="0" err="1"/>
              <a:t>brush</a:t>
            </a:r>
            <a:r>
              <a:rPr lang="de-DE" dirty="0"/>
              <a:t>. This </a:t>
            </a:r>
            <a:r>
              <a:rPr lang="de-DE" dirty="0" err="1"/>
              <a:t>adds</a:t>
            </a:r>
            <a:r>
              <a:rPr lang="de-DE" dirty="0"/>
              <a:t> back </a:t>
            </a:r>
            <a:r>
              <a:rPr lang="de-DE" dirty="0" err="1"/>
              <a:t>the</a:t>
            </a:r>
            <a:r>
              <a:rPr lang="de-DE" dirty="0"/>
              <a:t> </a:t>
            </a:r>
            <a:r>
              <a:rPr lang="de-DE" dirty="0" err="1"/>
              <a:t>token</a:t>
            </a:r>
            <a:r>
              <a:rPr lang="de-DE" dirty="0"/>
              <a:t> </a:t>
            </a:r>
            <a:r>
              <a:rPr lang="de-DE" dirty="0" err="1"/>
              <a:t>colors</a:t>
            </a:r>
            <a:r>
              <a:rPr lang="de-DE" dirty="0"/>
              <a:t>.</a:t>
            </a:r>
          </a:p>
          <a:p>
            <a:endParaRPr lang="de-DE" dirty="0"/>
          </a:p>
          <a:p>
            <a:r>
              <a:rPr lang="de-DE" dirty="0" err="1"/>
              <a:t>Again</a:t>
            </a:r>
            <a:r>
              <a:rPr lang="de-DE" dirty="0"/>
              <a:t>, </a:t>
            </a:r>
            <a:r>
              <a:rPr lang="de-DE" dirty="0" err="1"/>
              <a:t>use</a:t>
            </a:r>
            <a:r>
              <a:rPr lang="de-DE" dirty="0"/>
              <a:t> </a:t>
            </a:r>
            <a:r>
              <a:rPr lang="de-DE" dirty="0" err="1"/>
              <a:t>any</a:t>
            </a:r>
            <a:r>
              <a:rPr lang="de-DE" dirty="0"/>
              <a:t> </a:t>
            </a:r>
            <a:r>
              <a:rPr lang="de-DE" dirty="0" err="1"/>
              <a:t>editor</a:t>
            </a:r>
            <a:r>
              <a:rPr lang="de-DE" dirty="0"/>
              <a:t> </a:t>
            </a:r>
            <a:r>
              <a:rPr lang="de-DE" dirty="0" err="1"/>
              <a:t>you</a:t>
            </a:r>
            <a:r>
              <a:rPr lang="de-DE" dirty="0"/>
              <a:t> </a:t>
            </a:r>
            <a:r>
              <a:rPr lang="de-DE" dirty="0" err="1"/>
              <a:t>want</a:t>
            </a:r>
            <a:r>
              <a:rPr lang="de-DE" dirty="0"/>
              <a:t> </a:t>
            </a:r>
            <a:r>
              <a:rPr lang="de-DE" dirty="0" err="1"/>
              <a:t>during</a:t>
            </a:r>
            <a:r>
              <a:rPr lang="de-DE" dirty="0"/>
              <a:t> </a:t>
            </a:r>
            <a:r>
              <a:rPr lang="de-DE" dirty="0" err="1"/>
              <a:t>your</a:t>
            </a:r>
            <a:r>
              <a:rPr lang="de-DE" dirty="0"/>
              <a:t> </a:t>
            </a:r>
            <a:r>
              <a:rPr lang="de-DE" dirty="0" err="1"/>
              <a:t>demos</a:t>
            </a:r>
            <a:r>
              <a:rPr lang="de-DE" dirty="0"/>
              <a:t>. </a:t>
            </a:r>
            <a:r>
              <a:rPr lang="de-DE" dirty="0" err="1"/>
              <a:t>We</a:t>
            </a:r>
            <a:r>
              <a:rPr lang="de-DE" dirty="0"/>
              <a:t> </a:t>
            </a:r>
            <a:r>
              <a:rPr lang="de-DE" dirty="0" err="1"/>
              <a:t>ask</a:t>
            </a:r>
            <a:r>
              <a:rPr lang="de-DE" dirty="0"/>
              <a:t> </a:t>
            </a:r>
            <a:r>
              <a:rPr lang="de-DE" dirty="0" err="1"/>
              <a:t>that</a:t>
            </a:r>
            <a:r>
              <a:rPr lang="de-DE" dirty="0"/>
              <a:t> </a:t>
            </a:r>
            <a:r>
              <a:rPr lang="de-DE" dirty="0" err="1"/>
              <a:t>you</a:t>
            </a:r>
            <a:r>
              <a:rPr lang="de-DE" dirty="0"/>
              <a:t> </a:t>
            </a:r>
            <a:r>
              <a:rPr lang="de-DE" dirty="0" err="1"/>
              <a:t>use</a:t>
            </a:r>
            <a:r>
              <a:rPr lang="de-DE" dirty="0"/>
              <a:t> ISE </a:t>
            </a:r>
            <a:r>
              <a:rPr lang="de-DE" dirty="0" err="1"/>
              <a:t>solely</a:t>
            </a:r>
            <a:r>
              <a:rPr lang="de-DE" dirty="0"/>
              <a:t> </a:t>
            </a:r>
            <a:r>
              <a:rPr lang="de-DE" dirty="0" err="1"/>
              <a:t>for</a:t>
            </a:r>
            <a:r>
              <a:rPr lang="de-DE" dirty="0"/>
              <a:t> </a:t>
            </a:r>
            <a:r>
              <a:rPr lang="de-DE" dirty="0" err="1"/>
              <a:t>the</a:t>
            </a:r>
            <a:r>
              <a:rPr lang="de-DE" dirty="0"/>
              <a:t> </a:t>
            </a:r>
            <a:r>
              <a:rPr lang="de-DE" dirty="0" err="1"/>
              <a:t>purpose</a:t>
            </a:r>
            <a:r>
              <a:rPr lang="de-DE" dirty="0"/>
              <a:t> </a:t>
            </a:r>
            <a:r>
              <a:rPr lang="de-DE" dirty="0" err="1"/>
              <a:t>of</a:t>
            </a:r>
            <a:r>
              <a:rPr lang="de-DE" dirty="0"/>
              <a:t> </a:t>
            </a:r>
            <a:r>
              <a:rPr lang="de-DE" dirty="0" err="1"/>
              <a:t>consistently</a:t>
            </a:r>
            <a:r>
              <a:rPr lang="de-DE" dirty="0"/>
              <a:t> color-</a:t>
            </a:r>
            <a:r>
              <a:rPr lang="de-DE" dirty="0" err="1"/>
              <a:t>coding</a:t>
            </a:r>
            <a:r>
              <a:rPr lang="de-DE" dirty="0"/>
              <a:t>.</a:t>
            </a:r>
          </a:p>
          <a:p>
            <a:r>
              <a:rPr lang="de-DE" dirty="0" err="1"/>
              <a:t>If</a:t>
            </a:r>
            <a:r>
              <a:rPr lang="de-DE" dirty="0"/>
              <a:t> </a:t>
            </a:r>
            <a:r>
              <a:rPr lang="de-DE" dirty="0" err="1"/>
              <a:t>you</a:t>
            </a:r>
            <a:r>
              <a:rPr lang="de-DE" dirty="0"/>
              <a:t> </a:t>
            </a:r>
            <a:r>
              <a:rPr lang="de-DE" dirty="0" err="1"/>
              <a:t>use</a:t>
            </a:r>
            <a:r>
              <a:rPr lang="de-DE" dirty="0"/>
              <a:t> </a:t>
            </a:r>
            <a:r>
              <a:rPr lang="de-DE" dirty="0" err="1"/>
              <a:t>editors</a:t>
            </a:r>
            <a:r>
              <a:rPr lang="de-DE" dirty="0"/>
              <a:t> </a:t>
            </a:r>
            <a:r>
              <a:rPr lang="de-DE" dirty="0" err="1"/>
              <a:t>other</a:t>
            </a:r>
            <a:r>
              <a:rPr lang="de-DE" dirty="0"/>
              <a:t> </a:t>
            </a:r>
            <a:r>
              <a:rPr lang="de-DE" dirty="0" err="1"/>
              <a:t>than</a:t>
            </a:r>
            <a:r>
              <a:rPr lang="de-DE" dirty="0"/>
              <a:t> ISE, </a:t>
            </a:r>
            <a:r>
              <a:rPr lang="de-DE" dirty="0" err="1"/>
              <a:t>make</a:t>
            </a:r>
            <a:r>
              <a:rPr lang="de-DE" dirty="0"/>
              <a:t> </a:t>
            </a:r>
            <a:r>
              <a:rPr lang="de-DE" dirty="0" err="1"/>
              <a:t>sure</a:t>
            </a:r>
            <a:r>
              <a:rPr lang="de-DE" dirty="0"/>
              <a:t> </a:t>
            </a:r>
            <a:r>
              <a:rPr lang="de-DE" dirty="0" err="1"/>
              <a:t>you</a:t>
            </a:r>
            <a:r>
              <a:rPr lang="de-DE" dirty="0"/>
              <a:t> </a:t>
            </a:r>
            <a:r>
              <a:rPr lang="de-DE" dirty="0" err="1"/>
              <a:t>choose</a:t>
            </a:r>
            <a:r>
              <a:rPr lang="de-DE" dirty="0"/>
              <a:t> a light </a:t>
            </a:r>
            <a:r>
              <a:rPr lang="de-DE" dirty="0" err="1"/>
              <a:t>theme</a:t>
            </a:r>
            <a:r>
              <a:rPr lang="de-DE" dirty="0"/>
              <a:t>. Dark </a:t>
            </a:r>
            <a:r>
              <a:rPr lang="de-DE" dirty="0" err="1"/>
              <a:t>themes</a:t>
            </a:r>
            <a:r>
              <a:rPr lang="de-DE" dirty="0"/>
              <a:t> </a:t>
            </a:r>
            <a:r>
              <a:rPr lang="de-DE" dirty="0" err="1"/>
              <a:t>are</a:t>
            </a:r>
            <a:r>
              <a:rPr lang="de-DE" dirty="0"/>
              <a:t> </a:t>
            </a:r>
            <a:r>
              <a:rPr lang="de-DE" dirty="0" err="1"/>
              <a:t>hard</a:t>
            </a:r>
            <a:r>
              <a:rPr lang="de-DE" dirty="0"/>
              <a:t> </a:t>
            </a:r>
            <a:r>
              <a:rPr lang="de-DE" dirty="0" err="1"/>
              <a:t>to</a:t>
            </a:r>
            <a:r>
              <a:rPr lang="de-DE" dirty="0"/>
              <a:t> </a:t>
            </a:r>
            <a:r>
              <a:rPr lang="de-DE" dirty="0" err="1"/>
              <a:t>watch</a:t>
            </a:r>
            <a:r>
              <a:rPr lang="de-DE" dirty="0"/>
              <a:t> in a </a:t>
            </a:r>
            <a:r>
              <a:rPr lang="de-DE" dirty="0" err="1"/>
              <a:t>presentation</a:t>
            </a:r>
            <a:r>
              <a:rPr lang="de-DE" dirty="0"/>
              <a:t> </a:t>
            </a:r>
            <a:r>
              <a:rPr lang="de-DE" dirty="0" err="1"/>
              <a:t>room</a:t>
            </a:r>
            <a:r>
              <a:rPr lang="de-DE" dirty="0"/>
              <a:t>.</a:t>
            </a:r>
          </a:p>
        </p:txBody>
      </p:sp>
      <p:sp>
        <p:nvSpPr>
          <p:cNvPr id="4" name="Foliennummernplatzhalter 3"/>
          <p:cNvSpPr>
            <a:spLocks noGrp="1"/>
          </p:cNvSpPr>
          <p:nvPr>
            <p:ph type="sldNum" sz="quarter" idx="10"/>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3339645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30</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31</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33</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3823302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@JakobGSvendsen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14035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@JakobGSvendsen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@JakobGSvendsen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2"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akobGSvendsen/PSLegoEV3"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microsoft.com/office/2007/relationships/media" Target="../media/media3.mp4"/><Relationship Id="rId7"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10.png"/><Relationship Id="rId5" Type="http://schemas.microsoft.com/office/2007/relationships/media" Target="../media/media4.mp4"/><Relationship Id="rId10" Type="http://schemas.openxmlformats.org/officeDocument/2006/relationships/image" Target="../media/image9.png"/><Relationship Id="rId4" Type="http://schemas.openxmlformats.org/officeDocument/2006/relationships/video" Target="../media/media3.mp4"/><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ctglobalservice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hub.com/JakobGSvendsen/PSLegoEV3" TargetMode="External"/><Relationship Id="rId4" Type="http://schemas.openxmlformats.org/officeDocument/2006/relationships/hyperlink" Target="https://github.com/JakobGSvendsen/PSDJ"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err="1"/>
              <a:t>Mr</a:t>
            </a:r>
            <a:r>
              <a:rPr lang="en-US" dirty="0"/>
              <a:t> Brick Unplugged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a:t>Jakob Gottlieb Svendsen</a:t>
            </a:r>
          </a:p>
          <a:p>
            <a:r>
              <a:rPr lang="en-US" dirty="0"/>
              <a:t>Global Lead Developer / Principal consultant</a:t>
            </a:r>
          </a:p>
          <a:p>
            <a:r>
              <a:rPr lang="en-US" dirty="0" err="1"/>
              <a:t>CTGlobal</a:t>
            </a:r>
            <a:r>
              <a:rPr lang="en-US" dirty="0"/>
              <a:t> A/S</a:t>
            </a:r>
          </a:p>
        </p:txBody>
      </p:sp>
    </p:spTree>
    <p:extLst>
      <p:ext uri="{BB962C8B-B14F-4D97-AF65-F5344CB8AC3E}">
        <p14:creationId xmlns:p14="http://schemas.microsoft.com/office/powerpoint/2010/main" val="207951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pPr marL="457200" indent="-457200">
              <a:buFont typeface="Arial" panose="020B0604020202020204" pitchFamily="34" charset="0"/>
              <a:buChar char="•"/>
            </a:pPr>
            <a:r>
              <a:rPr lang="de-DE" dirty="0"/>
              <a:t>Lego Self Service PSConfEU18 </a:t>
            </a:r>
          </a:p>
          <a:p>
            <a:r>
              <a:rPr lang="de-DE" dirty="0"/>
              <a:t>aka. What the brick happened last year?!?!</a:t>
            </a:r>
          </a:p>
          <a:p>
            <a:pPr marL="457200" indent="-457200">
              <a:buFont typeface="Arial" panose="020B0604020202020204" pitchFamily="34" charset="0"/>
              <a:buChar char="•"/>
            </a:pPr>
            <a:r>
              <a:rPr lang="de-DE" dirty="0"/>
              <a:t>Admitting to failure</a:t>
            </a:r>
          </a:p>
          <a:p>
            <a:pPr marL="457200" indent="-457200">
              <a:buFont typeface="Arial" panose="020B0604020202020204" pitchFamily="34" charset="0"/>
              <a:buChar char="•"/>
            </a:pPr>
            <a:r>
              <a:rPr lang="de-DE" dirty="0"/>
              <a:t>Moving on</a:t>
            </a:r>
          </a:p>
          <a:p>
            <a:pPr marL="457200" indent="-457200">
              <a:buFont typeface="Arial" panose="020B0604020202020204" pitchFamily="34" charset="0"/>
              <a:buChar char="•"/>
            </a:pPr>
            <a:r>
              <a:rPr lang="de-DE" dirty="0"/>
              <a:t>Fixing last years troubles!</a:t>
            </a:r>
          </a:p>
          <a:p>
            <a:pPr marL="457200" indent="-457200">
              <a:buFont typeface="Arial" panose="020B0604020202020204" pitchFamily="34" charset="0"/>
              <a:buChar char="•"/>
            </a:pPr>
            <a:r>
              <a:rPr lang="de-DE" dirty="0"/>
              <a:t>vNext!</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buClr>
                <a:schemeClr val="tx2"/>
              </a:buClr>
            </a:pPr>
            <a:r>
              <a:rPr lang="en-US" altLang="da-DK" sz="3000" dirty="0"/>
              <a:t>Mr. Brick Self Service - Steps</a:t>
            </a:r>
          </a:p>
        </p:txBody>
      </p:sp>
      <p:sp>
        <p:nvSpPr>
          <p:cNvPr id="5" name="Text Placeholder 4"/>
          <p:cNvSpPr>
            <a:spLocks noGrp="1"/>
          </p:cNvSpPr>
          <p:nvPr>
            <p:ph idx="1"/>
          </p:nvPr>
        </p:nvSpPr>
        <p:spPr/>
        <p:txBody>
          <a:bodyPr>
            <a:normAutofit/>
          </a:bodyPr>
          <a:lstStyle/>
          <a:p>
            <a:pPr>
              <a:buClr>
                <a:schemeClr val="tx2"/>
              </a:buClr>
              <a:defRPr/>
            </a:pPr>
            <a:r>
              <a:rPr lang="en-US" sz="3300" dirty="0"/>
              <a:t>Order Robot Action</a:t>
            </a:r>
          </a:p>
          <a:p>
            <a:pPr>
              <a:buClr>
                <a:schemeClr val="tx2"/>
              </a:buClr>
              <a:defRPr/>
            </a:pPr>
            <a:r>
              <a:rPr lang="en-US" sz="3300" dirty="0"/>
              <a:t>Await Email Approval</a:t>
            </a:r>
          </a:p>
          <a:p>
            <a:pPr>
              <a:buClr>
                <a:schemeClr val="tx2"/>
              </a:buClr>
              <a:defRPr/>
            </a:pPr>
            <a:r>
              <a:rPr lang="en-US" sz="3300" dirty="0"/>
              <a:t>Trigger Mr. Brick</a:t>
            </a:r>
          </a:p>
          <a:p>
            <a:pPr lvl="1">
              <a:buClr>
                <a:schemeClr val="tx2"/>
              </a:buClr>
              <a:defRPr/>
            </a:pPr>
            <a:r>
              <a:rPr lang="en-US" sz="3000" dirty="0"/>
              <a:t>On-premises via WLAN</a:t>
            </a:r>
          </a:p>
          <a:p>
            <a:pPr lvl="1">
              <a:buClr>
                <a:schemeClr val="tx2"/>
              </a:buClr>
              <a:defRPr/>
            </a:pPr>
            <a:endParaRPr lang="en-US" sz="3000" dirty="0"/>
          </a:p>
          <a:p>
            <a:pPr>
              <a:buClr>
                <a:schemeClr val="tx2"/>
              </a:buClr>
              <a:defRPr/>
            </a:pPr>
            <a:endParaRPr lang="en-US" sz="3300" dirty="0"/>
          </a:p>
        </p:txBody>
      </p:sp>
      <p:sp>
        <p:nvSpPr>
          <p:cNvPr id="2" name="Footer Placeholder 1">
            <a:extLst>
              <a:ext uri="{FF2B5EF4-FFF2-40B4-BE49-F238E27FC236}">
                <a16:creationId xmlns:a16="http://schemas.microsoft.com/office/drawing/2014/main" id="{6D1D8676-2FEE-49D9-BD00-672BC80088D4}"/>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5118015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a:buClr>
                <a:schemeClr val="tx2"/>
              </a:buClr>
            </a:pPr>
            <a:r>
              <a:rPr lang="en-US" altLang="da-DK" dirty="0"/>
              <a:t>Mr. Brick Self Service</a:t>
            </a:r>
          </a:p>
        </p:txBody>
      </p:sp>
      <p:sp>
        <p:nvSpPr>
          <p:cNvPr id="5" name="Text Placeholder 4"/>
          <p:cNvSpPr>
            <a:spLocks noGrp="1"/>
          </p:cNvSpPr>
          <p:nvPr>
            <p:ph idx="1"/>
          </p:nvPr>
        </p:nvSpPr>
        <p:spPr/>
        <p:txBody>
          <a:bodyPr>
            <a:normAutofit/>
          </a:bodyPr>
          <a:lstStyle/>
          <a:p>
            <a:pPr>
              <a:buClr>
                <a:schemeClr val="tx2"/>
              </a:buClr>
              <a:defRPr/>
            </a:pPr>
            <a:r>
              <a:rPr lang="en-US" sz="3200" dirty="0"/>
              <a:t>Portal</a:t>
            </a:r>
          </a:p>
          <a:p>
            <a:pPr lvl="1">
              <a:buClr>
                <a:schemeClr val="tx2"/>
              </a:buClr>
              <a:defRPr/>
            </a:pPr>
            <a:r>
              <a:rPr lang="en-US" sz="3200" dirty="0"/>
              <a:t>Share Point Online / On-premises </a:t>
            </a:r>
          </a:p>
          <a:p>
            <a:pPr>
              <a:buClr>
                <a:schemeClr val="tx2"/>
              </a:buClr>
              <a:defRPr/>
            </a:pPr>
            <a:r>
              <a:rPr lang="en-US" sz="3200" dirty="0"/>
              <a:t>Engine</a:t>
            </a:r>
          </a:p>
          <a:p>
            <a:pPr lvl="1">
              <a:buClr>
                <a:schemeClr val="tx2"/>
              </a:buClr>
              <a:defRPr/>
            </a:pPr>
            <a:r>
              <a:rPr lang="en-US" sz="3200" dirty="0"/>
              <a:t>Azure Automation</a:t>
            </a:r>
          </a:p>
          <a:p>
            <a:pPr>
              <a:buClr>
                <a:schemeClr val="tx2"/>
              </a:buClr>
              <a:defRPr/>
            </a:pPr>
            <a:r>
              <a:rPr lang="en-US" sz="3200" dirty="0"/>
              <a:t>Trigger Options</a:t>
            </a:r>
          </a:p>
          <a:p>
            <a:pPr lvl="1">
              <a:buClr>
                <a:schemeClr val="tx2"/>
              </a:buClr>
              <a:defRPr/>
            </a:pPr>
            <a:r>
              <a:rPr lang="en-US" sz="3200" dirty="0"/>
              <a:t>Microsoft Flow</a:t>
            </a:r>
          </a:p>
          <a:p>
            <a:pPr lvl="1">
              <a:buClr>
                <a:schemeClr val="tx2"/>
              </a:buClr>
              <a:defRPr/>
            </a:pPr>
            <a:r>
              <a:rPr lang="en-US" sz="3200" dirty="0"/>
              <a:t>Logical App</a:t>
            </a:r>
          </a:p>
          <a:p>
            <a:pPr lvl="1">
              <a:buClr>
                <a:schemeClr val="tx2"/>
              </a:buClr>
              <a:defRPr/>
            </a:pPr>
            <a:r>
              <a:rPr lang="en-US" sz="3200" dirty="0"/>
              <a:t>SharePoint Workflow via Webhook</a:t>
            </a:r>
          </a:p>
          <a:p>
            <a:pPr lvl="1">
              <a:buClr>
                <a:schemeClr val="tx2"/>
              </a:buClr>
              <a:defRPr/>
            </a:pPr>
            <a:endParaRPr lang="en-US" sz="3200" dirty="0"/>
          </a:p>
          <a:p>
            <a:pPr>
              <a:buClr>
                <a:schemeClr val="tx2"/>
              </a:buClr>
              <a:defRPr/>
            </a:pPr>
            <a:endParaRPr lang="en-US" sz="3200" dirty="0"/>
          </a:p>
        </p:txBody>
      </p:sp>
      <p:sp>
        <p:nvSpPr>
          <p:cNvPr id="2" name="Footer Placeholder 1">
            <a:extLst>
              <a:ext uri="{FF2B5EF4-FFF2-40B4-BE49-F238E27FC236}">
                <a16:creationId xmlns:a16="http://schemas.microsoft.com/office/drawing/2014/main" id="{A950B9C3-DF4E-49DC-B5E1-F9039DBB6D8C}"/>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1543936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Lego Self Service at PSConfEU18</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Internet/WIFI via Smartphone</a:t>
            </a:r>
          </a:p>
          <a:p>
            <a:r>
              <a:rPr lang="en-US" dirty="0"/>
              <a:t>Portal: SharePoint</a:t>
            </a:r>
          </a:p>
          <a:p>
            <a:r>
              <a:rPr lang="en-US" dirty="0"/>
              <a:t>Trigger: Microsoft Flow</a:t>
            </a:r>
          </a:p>
          <a:p>
            <a:r>
              <a:rPr lang="en-US" dirty="0"/>
              <a:t>Engine: Azure Automation</a:t>
            </a:r>
          </a:p>
          <a:p>
            <a:r>
              <a:rPr lang="en-US" dirty="0"/>
              <a:t>Robot Moves! (Hopefully)</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3065548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300" dirty="0"/>
              <a:t>UDOO x86</a:t>
            </a:r>
            <a:endParaRPr lang="da-DK" sz="3300" dirty="0"/>
          </a:p>
        </p:txBody>
      </p:sp>
      <p:sp>
        <p:nvSpPr>
          <p:cNvPr id="3" name="Content Placeholder 2"/>
          <p:cNvSpPr>
            <a:spLocks noGrp="1"/>
          </p:cNvSpPr>
          <p:nvPr>
            <p:ph idx="1"/>
          </p:nvPr>
        </p:nvSpPr>
        <p:spPr/>
        <p:txBody>
          <a:bodyPr/>
          <a:lstStyle/>
          <a:p>
            <a:r>
              <a:rPr lang="en-US" sz="2700" dirty="0"/>
              <a:t>X86 Maker board</a:t>
            </a:r>
          </a:p>
          <a:p>
            <a:r>
              <a:rPr lang="en-US" sz="2700" dirty="0"/>
              <a:t>Quad Core 64-bit Braswell 14nm</a:t>
            </a:r>
          </a:p>
          <a:p>
            <a:r>
              <a:rPr lang="en-US" sz="2700" dirty="0"/>
              <a:t>10x as fast as PI3.</a:t>
            </a:r>
          </a:p>
          <a:p>
            <a:r>
              <a:rPr lang="en-US" sz="2700" dirty="0"/>
              <a:t>Arduino 101 - Intel Curie </a:t>
            </a:r>
          </a:p>
          <a:p>
            <a:r>
              <a:rPr lang="en-US" sz="2700" dirty="0"/>
              <a:t>Runs 3 x 4k screens (1xHDMI 2xDP)</a:t>
            </a:r>
          </a:p>
          <a:p>
            <a:r>
              <a:rPr lang="en-US" sz="2700" dirty="0"/>
              <a:t>Running Windows 10 on M2 Disk</a:t>
            </a:r>
          </a:p>
          <a:p>
            <a:pPr marL="0" indent="0" algn="ctr">
              <a:buNone/>
            </a:pPr>
            <a:r>
              <a:rPr lang="en-US" sz="2700" dirty="0"/>
              <a:t>https://www.udoo.org/udoo-x86/</a:t>
            </a:r>
          </a:p>
          <a:p>
            <a:endParaRPr lang="en-US" sz="2700" dirty="0"/>
          </a:p>
          <a:p>
            <a:pPr marL="342900" lvl="1" indent="0">
              <a:buNone/>
            </a:pPr>
            <a:endParaRPr lang="en-US" sz="2700" dirty="0"/>
          </a:p>
          <a:p>
            <a:pPr lvl="1"/>
            <a:endParaRPr lang="en-US" sz="2700" dirty="0"/>
          </a:p>
          <a:p>
            <a:endParaRPr lang="en-US" sz="2700" dirty="0"/>
          </a:p>
          <a:p>
            <a:endParaRPr lang="da-DK" sz="27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380" y="962290"/>
            <a:ext cx="3588620" cy="2655578"/>
          </a:xfrm>
          <a:prstGeom prst="rect">
            <a:avLst/>
          </a:prstGeom>
        </p:spPr>
      </p:pic>
      <p:sp>
        <p:nvSpPr>
          <p:cNvPr id="5" name="Footer Placeholder 4">
            <a:extLst>
              <a:ext uri="{FF2B5EF4-FFF2-40B4-BE49-F238E27FC236}">
                <a16:creationId xmlns:a16="http://schemas.microsoft.com/office/drawing/2014/main" id="{138C0837-5ED2-4F77-B164-F3982E9D2C6E}"/>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1378870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LEGO Self Service – Improved?!?</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DB681-AE75-4270-9767-45932FE05ED0}"/>
              </a:ext>
            </a:extLst>
          </p:cNvPr>
          <p:cNvSpPr>
            <a:spLocks noGrp="1"/>
          </p:cNvSpPr>
          <p:nvPr>
            <p:ph type="ftr" sz="quarter" idx="11"/>
          </p:nvPr>
        </p:nvSpPr>
        <p:spPr/>
        <p:txBody>
          <a:bodyPr/>
          <a:lstStyle/>
          <a:p>
            <a:r>
              <a:rPr lang="en-US"/>
              <a:t>@JakobGSvendsen</a:t>
            </a:r>
          </a:p>
        </p:txBody>
      </p:sp>
      <p:pic>
        <p:nvPicPr>
          <p:cNvPr id="4" name="Picture 3">
            <a:extLst>
              <a:ext uri="{FF2B5EF4-FFF2-40B4-BE49-F238E27FC236}">
                <a16:creationId xmlns:a16="http://schemas.microsoft.com/office/drawing/2014/main" id="{E9F30D07-4334-4907-81C4-847058933337}"/>
              </a:ext>
            </a:extLst>
          </p:cNvPr>
          <p:cNvPicPr>
            <a:picLocks noChangeAspect="1"/>
          </p:cNvPicPr>
          <p:nvPr/>
        </p:nvPicPr>
        <p:blipFill>
          <a:blip r:embed="rId3"/>
          <a:stretch>
            <a:fillRect/>
          </a:stretch>
        </p:blipFill>
        <p:spPr>
          <a:xfrm>
            <a:off x="1171872" y="1689100"/>
            <a:ext cx="9848255" cy="2290681"/>
          </a:xfrm>
          <a:prstGeom prst="rect">
            <a:avLst/>
          </a:prstGeom>
        </p:spPr>
      </p:pic>
    </p:spTree>
    <p:extLst>
      <p:ext uri="{BB962C8B-B14F-4D97-AF65-F5344CB8AC3E}">
        <p14:creationId xmlns:p14="http://schemas.microsoft.com/office/powerpoint/2010/main" val="312980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What the brick happened? – Part 1</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sz="3200" dirty="0"/>
              <a:t>WIFI via cellphone</a:t>
            </a:r>
          </a:p>
          <a:p>
            <a:pPr lvl="1"/>
            <a:r>
              <a:rPr lang="en-US" sz="2800" dirty="0"/>
              <a:t>Worked first  ~10 times but not that day</a:t>
            </a:r>
          </a:p>
          <a:p>
            <a:pPr lvl="1"/>
            <a:r>
              <a:rPr lang="en-US" sz="2800" dirty="0"/>
              <a:t>CPU overload</a:t>
            </a:r>
          </a:p>
          <a:p>
            <a:r>
              <a:rPr lang="en-US" sz="3200" dirty="0"/>
              <a:t>Rusty voice + Voice control does not compute!</a:t>
            </a:r>
          </a:p>
          <a:p>
            <a:pPr lvl="1"/>
            <a:r>
              <a:rPr lang="en-US" sz="2800" dirty="0" err="1"/>
              <a:t>PSConfEU</a:t>
            </a:r>
            <a:r>
              <a:rPr lang="en-US" sz="2800" dirty="0"/>
              <a:t> is way too fun!</a:t>
            </a:r>
          </a:p>
          <a:p>
            <a:pPr lvl="1"/>
            <a:r>
              <a:rPr lang="en-US" sz="2800" dirty="0"/>
              <a:t>And I speak too much</a:t>
            </a:r>
          </a:p>
          <a:p>
            <a:endParaRPr lang="en-US" sz="3200" dirty="0"/>
          </a:p>
          <a:p>
            <a:pPr lvl="1"/>
            <a:endParaRPr lang="en-US" sz="2800" dirty="0"/>
          </a:p>
          <a:p>
            <a:endParaRPr lang="en-US" sz="3200" dirty="0"/>
          </a:p>
          <a:p>
            <a:endParaRPr lang="en-US" sz="3200" dirty="0"/>
          </a:p>
          <a:p>
            <a:endParaRPr lang="en-US" sz="3200"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3087486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DB681-AE75-4270-9767-45932FE05ED0}"/>
              </a:ext>
            </a:extLst>
          </p:cNvPr>
          <p:cNvSpPr>
            <a:spLocks noGrp="1"/>
          </p:cNvSpPr>
          <p:nvPr>
            <p:ph type="ftr" sz="quarter" idx="11"/>
          </p:nvPr>
        </p:nvSpPr>
        <p:spPr/>
        <p:txBody>
          <a:bodyPr/>
          <a:lstStyle/>
          <a:p>
            <a:r>
              <a:rPr lang="en-US"/>
              <a:t>@JakobGSvendsen</a:t>
            </a:r>
          </a:p>
        </p:txBody>
      </p:sp>
      <p:pic>
        <p:nvPicPr>
          <p:cNvPr id="2" name="MrBrick-GrabFail">
            <a:hlinkClick r:id="" action="ppaction://media"/>
            <a:extLst>
              <a:ext uri="{FF2B5EF4-FFF2-40B4-BE49-F238E27FC236}">
                <a16:creationId xmlns:a16="http://schemas.microsoft.com/office/drawing/2014/main" id="{81A52BB5-4D35-40FF-91BD-762902E736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25700" y="927100"/>
            <a:ext cx="8013544" cy="4484644"/>
          </a:xfrm>
          <a:prstGeom prst="rect">
            <a:avLst/>
          </a:prstGeom>
        </p:spPr>
      </p:pic>
    </p:spTree>
    <p:extLst>
      <p:ext uri="{BB962C8B-B14F-4D97-AF65-F5344CB8AC3E}">
        <p14:creationId xmlns:p14="http://schemas.microsoft.com/office/powerpoint/2010/main" val="1742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Can’t Go Straight? Drunk bot?!</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Direct Commands in Series</a:t>
            </a:r>
          </a:p>
          <a:p>
            <a:pPr lvl="1"/>
            <a:r>
              <a:rPr lang="en-US" dirty="0"/>
              <a:t>Worked at home!</a:t>
            </a:r>
          </a:p>
          <a:p>
            <a:pPr lvl="1"/>
            <a:r>
              <a:rPr lang="en-US" dirty="0"/>
              <a:t>Doesn’t NOT work in busy WIFIs.</a:t>
            </a:r>
          </a:p>
          <a:p>
            <a:endParaRPr lang="en-US" dirty="0"/>
          </a:p>
          <a:p>
            <a:r>
              <a:rPr lang="en-US" dirty="0"/>
              <a:t>Use Batch commands!</a:t>
            </a:r>
          </a:p>
          <a:p>
            <a:endParaRPr lang="en-US" dirty="0"/>
          </a:p>
          <a:p>
            <a:r>
              <a:rPr lang="en-US" dirty="0"/>
              <a:t>I DO NOT MEAN .CMD FILES!</a:t>
            </a:r>
          </a:p>
          <a:p>
            <a:endParaRPr lang="en-US" dirty="0"/>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163550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Dashing through the code</a:t>
            </a:r>
          </a:p>
          <a:p>
            <a:r>
              <a:rPr lang="en-US" dirty="0"/>
              <a:t>Batching all the way!</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094688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PSLegoEV3</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a:t>Bot control module!</a:t>
            </a:r>
          </a:p>
          <a:p>
            <a:r>
              <a:rPr lang="en-US" dirty="0"/>
              <a:t>GitHub:</a:t>
            </a:r>
          </a:p>
          <a:p>
            <a:pPr marL="0" indent="0">
              <a:buNone/>
            </a:pPr>
            <a:r>
              <a:rPr lang="en-US" dirty="0">
                <a:hlinkClick r:id="rId3"/>
              </a:rPr>
              <a:t>https://github.com/JakobGSvendsen/PSLegoEV3</a:t>
            </a:r>
            <a:endParaRPr lang="en-US" dirty="0"/>
          </a:p>
          <a:p>
            <a:endParaRPr lang="en-US" dirty="0"/>
          </a:p>
          <a:p>
            <a:r>
              <a:rPr lang="en-US" dirty="0" err="1"/>
              <a:t>PSCore</a:t>
            </a:r>
            <a:r>
              <a:rPr lang="en-US" dirty="0"/>
              <a:t>/PS &amp; </a:t>
            </a:r>
            <a:r>
              <a:rPr lang="en-US" dirty="0" err="1"/>
              <a:t>PSWindows</a:t>
            </a:r>
            <a:r>
              <a:rPr lang="en-US" dirty="0"/>
              <a:t> Version?!?!</a:t>
            </a:r>
          </a:p>
          <a:p>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319506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Live Control with PSLegoEV3!</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81463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What the brick happened? – Part 2</a:t>
            </a:r>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pic>
        <p:nvPicPr>
          <p:cNvPr id="7" name="MrBrick-TableJeffrey">
            <a:hlinkClick r:id="" action="ppaction://media"/>
            <a:extLst>
              <a:ext uri="{FF2B5EF4-FFF2-40B4-BE49-F238E27FC236}">
                <a16:creationId xmlns:a16="http://schemas.microsoft.com/office/drawing/2014/main" id="{366BF013-A323-44D3-B5F9-E1F25E6F345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838200" y="1311275"/>
            <a:ext cx="3368675" cy="4752975"/>
          </a:xfrm>
        </p:spPr>
      </p:pic>
      <p:pic>
        <p:nvPicPr>
          <p:cNvPr id="8" name="MrBrick-TableOtherAngle">
            <a:hlinkClick r:id="" action="ppaction://media"/>
            <a:extLst>
              <a:ext uri="{FF2B5EF4-FFF2-40B4-BE49-F238E27FC236}">
                <a16:creationId xmlns:a16="http://schemas.microsoft.com/office/drawing/2014/main" id="{68F29087-2636-4942-BA1F-52EF0C525D1A}"/>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394913" y="1311275"/>
            <a:ext cx="3590214" cy="3844925"/>
          </a:xfrm>
          <a:prstGeom prst="rect">
            <a:avLst/>
          </a:prstGeom>
        </p:spPr>
      </p:pic>
      <p:pic>
        <p:nvPicPr>
          <p:cNvPr id="9" name="MrBrick-TableSlow">
            <a:hlinkClick r:id="" action="ppaction://media"/>
            <a:extLst>
              <a:ext uri="{FF2B5EF4-FFF2-40B4-BE49-F238E27FC236}">
                <a16:creationId xmlns:a16="http://schemas.microsoft.com/office/drawing/2014/main" id="{EE6A1C10-8EBB-43FE-9505-39C62648318D}"/>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173165" y="1311275"/>
            <a:ext cx="3910885" cy="2979722"/>
          </a:xfrm>
          <a:prstGeom prst="rect">
            <a:avLst/>
          </a:prstGeom>
        </p:spPr>
      </p:pic>
    </p:spTree>
    <p:extLst>
      <p:ext uri="{BB962C8B-B14F-4D97-AF65-F5344CB8AC3E}">
        <p14:creationId xmlns:p14="http://schemas.microsoft.com/office/powerpoint/2010/main" val="313511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0487" fill="hold"/>
                                        <p:tgtEl>
                                          <p:spTgt spid="7"/>
                                        </p:tgtEl>
                                      </p:cBhvr>
                                    </p:cmd>
                                  </p:childTnLst>
                                </p:cTn>
                              </p:par>
                              <p:par>
                                <p:cTn id="19" presetID="1" presetClass="mediacall" presetSubtype="0" fill="hold" nodeType="withEffect">
                                  <p:stCondLst>
                                    <p:cond delay="0"/>
                                  </p:stCondLst>
                                  <p:childTnLst>
                                    <p:cmd type="call" cmd="playFrom(0.0)">
                                      <p:cBhvr>
                                        <p:cTn id="20" dur="10760" fill="hold"/>
                                        <p:tgtEl>
                                          <p:spTgt spid="8"/>
                                        </p:tgtEl>
                                      </p:cBhvr>
                                    </p:cmd>
                                  </p:childTnLst>
                                </p:cTn>
                              </p:par>
                              <p:par>
                                <p:cTn id="21" presetID="1" presetClass="mediacall" presetSubtype="0" fill="hold" nodeType="withEffect">
                                  <p:stCondLst>
                                    <p:cond delay="0"/>
                                  </p:stCondLst>
                                  <p:childTnLst>
                                    <p:cmd type="call" cmd="playFrom(0.0)">
                                      <p:cBhvr>
                                        <p:cTn id="22" dur="111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fill="hold" display="0">
                  <p:stCondLst>
                    <p:cond delay="indefinite"/>
                  </p:stCondLst>
                </p:cTn>
                <p:tgtEl>
                  <p:spTgt spid="7"/>
                </p:tgtEl>
              </p:cMediaNode>
            </p:video>
            <p:seq concurrent="1" nextAc="seek">
              <p:cTn id="24" restart="whenNotActive" fill="hold" evtFilter="cancelBubble" nodeType="interactiveSeq">
                <p:stCondLst>
                  <p:cond evt="onClick" delay="0">
                    <p:tgtEl>
                      <p:spTgt spid="7"/>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7"/>
                                        </p:tgtEl>
                                      </p:cBhvr>
                                    </p:cmd>
                                  </p:childTnLst>
                                </p:cTn>
                              </p:par>
                            </p:childTnLst>
                          </p:cTn>
                        </p:par>
                      </p:childTnLst>
                    </p:cTn>
                  </p:par>
                </p:childTnLst>
              </p:cTn>
              <p:nextCondLst>
                <p:cond evt="onClick" delay="0">
                  <p:tgtEl>
                    <p:spTgt spid="7"/>
                  </p:tgtEl>
                </p:cond>
              </p:nextCondLst>
            </p:seq>
            <p:video>
              <p:cMediaNode vol="80000" mute="1">
                <p:cTn id="29" fill="hold" display="0">
                  <p:stCondLst>
                    <p:cond delay="indefinite"/>
                  </p:stCondLst>
                </p:cTn>
                <p:tgtEl>
                  <p:spTgt spid="8"/>
                </p:tgtEl>
              </p:cMediaNode>
            </p:video>
            <p:seq concurrent="1" nextAc="seek">
              <p:cTn id="30" restart="whenNotActive" fill="hold" evtFilter="cancelBubble" nodeType="interactiveSeq">
                <p:stCondLst>
                  <p:cond evt="onClick" delay="0">
                    <p:tgtEl>
                      <p:spTgt spid="8"/>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8"/>
                                        </p:tgtEl>
                                      </p:cBhvr>
                                    </p:cmd>
                                  </p:childTnLst>
                                </p:cTn>
                              </p:par>
                            </p:childTnLst>
                          </p:cTn>
                        </p:par>
                      </p:childTnLst>
                    </p:cTn>
                  </p:par>
                </p:childTnLst>
              </p:cTn>
              <p:nextCondLst>
                <p:cond evt="onClick" delay="0">
                  <p:tgtEl>
                    <p:spTgt spid="8"/>
                  </p:tgtEl>
                </p:cond>
              </p:nextCondLst>
            </p:seq>
            <p:video>
              <p:cMediaNode vol="80000" mute="1">
                <p:cTn id="35" fill="hold" display="0">
                  <p:stCondLst>
                    <p:cond delay="indefinite"/>
                  </p:stCondLst>
                </p:cTn>
                <p:tgtEl>
                  <p:spTgt spid="9"/>
                </p:tgtEl>
              </p:cMediaNode>
            </p:video>
            <p:seq concurrent="1" nextAc="seek">
              <p:cTn id="36" restart="whenNotActive" fill="hold" evtFilter="cancelBubble" nodeType="interactiveSeq">
                <p:stCondLst>
                  <p:cond evt="onClick" delay="0">
                    <p:tgtEl>
                      <p:spTgt spid="9"/>
                    </p:tgtEl>
                  </p:cond>
                </p:stCondLst>
                <p:endSync evt="end" delay="0">
                  <p:rtn val="all"/>
                </p:endSync>
                <p:childTnLst>
                  <p:par>
                    <p:cTn id="37" fill="hold">
                      <p:stCondLst>
                        <p:cond delay="0"/>
                      </p:stCondLst>
                      <p:childTnLst>
                        <p:par>
                          <p:cTn id="38" fill="hold">
                            <p:stCondLst>
                              <p:cond delay="0"/>
                            </p:stCondLst>
                            <p:childTnLst>
                              <p:par>
                                <p:cTn id="39" presetID="2" presetClass="mediacall" presetSubtype="0" fill="hold" nodeType="clickEffect">
                                  <p:stCondLst>
                                    <p:cond delay="0"/>
                                  </p:stCondLst>
                                  <p:childTnLst>
                                    <p:cmd type="call" cmd="togglePause">
                                      <p:cBhvr>
                                        <p:cTn id="40"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Edge </a:t>
            </a:r>
            <a:r>
              <a:rPr lang="en-US" dirty="0" err="1"/>
              <a:t>defence</a:t>
            </a:r>
            <a:r>
              <a:rPr lang="en-US" dirty="0"/>
              <a: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309707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Color scanner?!</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24651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a:xfrm>
            <a:off x="838200" y="365125"/>
            <a:ext cx="10515600" cy="1325563"/>
          </a:xfrm>
        </p:spPr>
        <p:txBody>
          <a:bodyPr/>
          <a:lstStyle/>
          <a:p>
            <a:r>
              <a:rPr lang="en-US" dirty="0" err="1"/>
              <a:t>vNext</a:t>
            </a:r>
            <a:endParaRPr lang="en-US" dirty="0"/>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Can we avoid the on-prem machine??</a:t>
            </a:r>
          </a:p>
          <a:p>
            <a:pPr marL="457200" indent="-457200">
              <a:buFont typeface="Arial" panose="020B0604020202020204" pitchFamily="34" charset="0"/>
              <a:buChar char="•"/>
            </a:pPr>
            <a:endParaRPr lang="en-US" sz="3200" dirty="0"/>
          </a:p>
          <a:p>
            <a:pPr lvl="1"/>
            <a:endParaRPr lang="en-US" sz="2800" dirty="0"/>
          </a:p>
          <a:p>
            <a:endParaRPr lang="en-US" sz="3200" dirty="0"/>
          </a:p>
          <a:p>
            <a:endParaRPr lang="en-US" sz="3200" dirty="0"/>
          </a:p>
          <a:p>
            <a:endParaRPr lang="en-US" sz="3200"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4072954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a:xfrm>
            <a:off x="838200" y="365125"/>
            <a:ext cx="10515600" cy="1325563"/>
          </a:xfrm>
        </p:spPr>
        <p:txBody>
          <a:bodyPr/>
          <a:lstStyle/>
          <a:p>
            <a:r>
              <a:rPr lang="en-US" dirty="0"/>
              <a:t>Ev3dev	</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Debian Distro that run from </a:t>
            </a:r>
            <a:r>
              <a:rPr lang="en-US" sz="3200" dirty="0" err="1"/>
              <a:t>SDCard</a:t>
            </a:r>
            <a:r>
              <a:rPr lang="en-US" sz="3200" dirty="0"/>
              <a:t>.</a:t>
            </a:r>
          </a:p>
          <a:p>
            <a:pPr marL="457200" indent="-457200">
              <a:buFont typeface="Arial" panose="020B0604020202020204" pitchFamily="34" charset="0"/>
              <a:buChar char="•"/>
            </a:pPr>
            <a:r>
              <a:rPr lang="en-US" sz="3200" dirty="0"/>
              <a:t>www.ev3dev.org</a:t>
            </a:r>
          </a:p>
          <a:p>
            <a:pPr marL="457200" indent="-457200">
              <a:buFont typeface="Arial" panose="020B0604020202020204" pitchFamily="34" charset="0"/>
              <a:buChar char="•"/>
            </a:pPr>
            <a:endParaRPr lang="en-US" sz="3200" dirty="0"/>
          </a:p>
          <a:p>
            <a:pPr lvl="1"/>
            <a:endParaRPr lang="en-US" sz="2800" dirty="0"/>
          </a:p>
          <a:p>
            <a:endParaRPr lang="en-US" sz="3200" dirty="0"/>
          </a:p>
          <a:p>
            <a:endParaRPr lang="en-US" sz="3200" dirty="0"/>
          </a:p>
          <a:p>
            <a:endParaRPr lang="en-US" sz="3200"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50651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4B0769-0594-45F2-929F-500DFE87EFD9}"/>
              </a:ext>
            </a:extLst>
          </p:cNvPr>
          <p:cNvSpPr>
            <a:spLocks noGrp="1"/>
          </p:cNvSpPr>
          <p:nvPr>
            <p:ph type="body" idx="1"/>
          </p:nvPr>
        </p:nvSpPr>
        <p:spPr>
          <a:solidFill>
            <a:schemeClr val="bg1">
              <a:lumMod val="95000"/>
            </a:schemeClr>
          </a:solidFill>
          <a:ln>
            <a:solidFill>
              <a:schemeClr val="accent1"/>
            </a:solidFill>
          </a:ln>
          <a:effectLst>
            <a:outerShdw blurRad="241300" dist="139700" dir="2700000" algn="tl" rotWithShape="0">
              <a:prstClr val="black">
                <a:alpha val="40000"/>
              </a:prstClr>
            </a:outerShdw>
          </a:effectLst>
        </p:spPr>
        <p:txBody>
          <a:bodyPr lIns="180000" tIns="180000" rIns="180000" bIns="180000">
            <a:normAutofit/>
          </a:bodyPr>
          <a:lstStyle/>
          <a:p>
            <a:pPr lvl="0">
              <a:lnSpc>
                <a:spcPct val="100000"/>
              </a:lnSpc>
              <a:spcBef>
                <a:spcPct val="20000"/>
              </a:spcBef>
            </a:pPr>
            <a:r>
              <a:rPr lang="en-US" sz="1700" dirty="0">
                <a:solidFill>
                  <a:srgbClr val="006400"/>
                </a:solidFill>
              </a:rPr>
              <a:t># Follow these instructions to show perfectly color-coded PowerShell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006400"/>
                </a:solidFill>
              </a:rPr>
              <a:t># Paste code to PowerShell ISE, select it, and copy it to the clipboard.</a:t>
            </a:r>
            <a:endParaRPr lang="en-US" sz="1700" dirty="0">
              <a:solidFill>
                <a:prstClr val="black"/>
              </a:solidFill>
            </a:endParaRPr>
          </a:p>
          <a:p>
            <a:pPr lvl="0">
              <a:lnSpc>
                <a:spcPct val="100000"/>
              </a:lnSpc>
              <a:spcBef>
                <a:spcPct val="20000"/>
              </a:spcBef>
            </a:pPr>
            <a:r>
              <a:rPr lang="en-US" sz="1700" dirty="0">
                <a:solidFill>
                  <a:srgbClr val="0000FF"/>
                </a:solidFill>
              </a:rPr>
              <a:t>Paste-Code</a:t>
            </a:r>
            <a:r>
              <a:rPr lang="en-US" sz="1700" dirty="0">
                <a:solidFill>
                  <a:prstClr val="black"/>
                </a:solidFill>
              </a:rPr>
              <a:t> </a:t>
            </a:r>
            <a:r>
              <a:rPr lang="en-US" sz="1700" dirty="0">
                <a:solidFill>
                  <a:srgbClr val="000080"/>
                </a:solidFill>
              </a:rPr>
              <a:t>-</a:t>
            </a:r>
            <a:r>
              <a:rPr lang="en-US" sz="1700" dirty="0" err="1">
                <a:solidFill>
                  <a:srgbClr val="000080"/>
                </a:solidFill>
              </a:rPr>
              <a:t>ToISE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Select-Code</a:t>
            </a:r>
            <a:r>
              <a:rPr lang="en-US" sz="1700" dirty="0">
                <a:solidFill>
                  <a:prstClr val="black"/>
                </a:solidFill>
              </a:rPr>
              <a:t> </a:t>
            </a:r>
            <a:r>
              <a:rPr lang="en-US" sz="1700" dirty="0">
                <a:solidFill>
                  <a:srgbClr val="A9A9A9"/>
                </a:solidFill>
              </a:rPr>
              <a:t>|</a:t>
            </a:r>
            <a:r>
              <a:rPr lang="en-US" sz="1700" dirty="0">
                <a:solidFill>
                  <a:prstClr val="black"/>
                </a:solidFill>
              </a:rPr>
              <a:t> </a:t>
            </a:r>
            <a:r>
              <a:rPr lang="en-US" sz="1700" dirty="0">
                <a:solidFill>
                  <a:srgbClr val="0000FF"/>
                </a:solidFill>
              </a:rPr>
              <a:t>Copy-</a:t>
            </a:r>
            <a:r>
              <a:rPr lang="en-US" sz="1700" dirty="0" err="1">
                <a:solidFill>
                  <a:srgbClr val="0000FF"/>
                </a:solidFill>
              </a:rPr>
              <a:t>ToClipboard</a:t>
            </a:r>
            <a:endParaRPr lang="en-US" sz="1700" dirty="0">
              <a:solidFill>
                <a:prstClr val="black"/>
              </a:solidFill>
            </a:endParaRPr>
          </a:p>
          <a:p>
            <a:pPr lvl="0">
              <a:lnSpc>
                <a:spcPct val="100000"/>
              </a:lnSpc>
              <a:spcBef>
                <a:spcPct val="20000"/>
              </a:spcBef>
            </a:pPr>
            <a:endParaRPr lang="en-US" sz="1700" dirty="0">
              <a:solidFill>
                <a:prstClr val="black"/>
              </a:solidFill>
            </a:endParaRPr>
          </a:p>
          <a:p>
            <a:pPr lvl="0">
              <a:lnSpc>
                <a:spcPct val="100000"/>
              </a:lnSpc>
              <a:spcBef>
                <a:spcPct val="20000"/>
              </a:spcBef>
            </a:pPr>
            <a:r>
              <a:rPr lang="en-US" sz="1700" dirty="0">
                <a:solidFill>
                  <a:srgbClr val="006400"/>
                </a:solidFill>
              </a:rPr>
              <a:t># To insert it with full color-coding,</a:t>
            </a:r>
            <a:r>
              <a:rPr lang="en-US" sz="1700" dirty="0">
                <a:solidFill>
                  <a:prstClr val="black"/>
                </a:solidFill>
              </a:rPr>
              <a:t> </a:t>
            </a:r>
            <a:r>
              <a:rPr lang="en-US" sz="1700" dirty="0">
                <a:solidFill>
                  <a:srgbClr val="006400"/>
                </a:solidFill>
              </a:rPr>
              <a:t>paste the code into your slide.</a:t>
            </a:r>
          </a:p>
          <a:p>
            <a:pPr lvl="0">
              <a:lnSpc>
                <a:spcPct val="100000"/>
              </a:lnSpc>
              <a:spcBef>
                <a:spcPct val="20000"/>
              </a:spcBef>
            </a:pPr>
            <a:r>
              <a:rPr lang="en-US" sz="1700" dirty="0">
                <a:solidFill>
                  <a:srgbClr val="006400"/>
                </a:solidFill>
              </a:rPr>
              <a:t># It will be black,</a:t>
            </a:r>
            <a:r>
              <a:rPr lang="en-US" sz="1700" dirty="0">
                <a:solidFill>
                  <a:prstClr val="black"/>
                </a:solidFill>
              </a:rPr>
              <a:t> </a:t>
            </a:r>
            <a:r>
              <a:rPr lang="en-US" sz="1700" dirty="0">
                <a:solidFill>
                  <a:srgbClr val="006400"/>
                </a:solidFill>
              </a:rPr>
              <a:t>and there is a </a:t>
            </a:r>
            <a:r>
              <a:rPr lang="en-US" sz="1700" dirty="0" err="1">
                <a:solidFill>
                  <a:srgbClr val="006400"/>
                </a:solidFill>
              </a:rPr>
              <a:t>toolbutton</a:t>
            </a:r>
            <a:r>
              <a:rPr lang="en-US" sz="1700" dirty="0">
                <a:solidFill>
                  <a:srgbClr val="006400"/>
                </a:solidFill>
              </a:rPr>
              <a:t> labelled (Ctrl) in PPT.</a:t>
            </a:r>
            <a:endParaRPr lang="en-US" sz="1700" dirty="0">
              <a:solidFill>
                <a:prstClr val="black"/>
              </a:solidFill>
            </a:endParaRPr>
          </a:p>
          <a:p>
            <a:pPr lvl="0">
              <a:lnSpc>
                <a:spcPct val="100000"/>
              </a:lnSpc>
              <a:spcBef>
                <a:spcPct val="20000"/>
              </a:spcBef>
            </a:pPr>
            <a:r>
              <a:rPr lang="en-US" sz="1700" dirty="0">
                <a:solidFill>
                  <a:srgbClr val="0000FF"/>
                </a:solidFill>
              </a:rPr>
              <a:t>Click-</a:t>
            </a:r>
            <a:r>
              <a:rPr lang="en-US" sz="1700" dirty="0" err="1">
                <a:solidFill>
                  <a:srgbClr val="0000FF"/>
                </a:solidFill>
              </a:rPr>
              <a:t>ToolButton</a:t>
            </a:r>
            <a:r>
              <a:rPr lang="en-US" sz="1700" dirty="0">
                <a:solidFill>
                  <a:prstClr val="black"/>
                </a:solidFill>
              </a:rPr>
              <a:t> </a:t>
            </a:r>
            <a:r>
              <a:rPr lang="en-US" sz="1700" dirty="0">
                <a:solidFill>
                  <a:srgbClr val="000080"/>
                </a:solidFill>
              </a:rPr>
              <a:t>-Choose</a:t>
            </a:r>
            <a:r>
              <a:rPr lang="en-US" sz="1700" dirty="0">
                <a:solidFill>
                  <a:prstClr val="black"/>
                </a:solidFill>
              </a:rPr>
              <a:t> </a:t>
            </a:r>
            <a:r>
              <a:rPr lang="en-US" sz="1700" dirty="0" err="1">
                <a:solidFill>
                  <a:srgbClr val="8A2BE2"/>
                </a:solidFill>
              </a:rPr>
              <a:t>SymbolWithClipboardAndBrush</a:t>
            </a:r>
            <a:endParaRPr lang="en-US" sz="1700" dirty="0">
              <a:solidFill>
                <a:prstClr val="black"/>
              </a:solidFill>
            </a:endParaRPr>
          </a:p>
          <a:p>
            <a:pPr lvl="0">
              <a:lnSpc>
                <a:spcPct val="100000"/>
              </a:lnSpc>
              <a:spcBef>
                <a:spcPct val="20000"/>
              </a:spcBef>
            </a:pPr>
            <a:r>
              <a:rPr lang="en-US" sz="1700" dirty="0">
                <a:solidFill>
                  <a:srgbClr val="006400"/>
                </a:solidFill>
              </a:rPr>
              <a:t># Click the </a:t>
            </a:r>
            <a:r>
              <a:rPr lang="en-US" sz="1700" dirty="0" err="1">
                <a:solidFill>
                  <a:srgbClr val="006400"/>
                </a:solidFill>
              </a:rPr>
              <a:t>toolbutton</a:t>
            </a:r>
            <a:r>
              <a:rPr lang="en-US" sz="1700" dirty="0">
                <a:solidFill>
                  <a:srgbClr val="006400"/>
                </a:solidFill>
              </a:rPr>
              <a:t>, and choose the button that shows a clipboard with a brush.</a:t>
            </a:r>
          </a:p>
          <a:p>
            <a:pPr lvl="0">
              <a:lnSpc>
                <a:spcPct val="100000"/>
              </a:lnSpc>
              <a:spcBef>
                <a:spcPct val="20000"/>
              </a:spcBef>
            </a:pPr>
            <a:r>
              <a:rPr lang="en-US" sz="1700" dirty="0">
                <a:solidFill>
                  <a:srgbClr val="006400"/>
                </a:solidFill>
              </a:rPr>
              <a:t># This will add color-coding back to the pasted code</a:t>
            </a:r>
          </a:p>
          <a:p>
            <a:pPr lvl="0">
              <a:lnSpc>
                <a:spcPct val="100000"/>
              </a:lnSpc>
              <a:spcBef>
                <a:spcPct val="20000"/>
              </a:spcBef>
            </a:pPr>
            <a:endParaRPr lang="en-US" sz="1700" dirty="0">
              <a:solidFill>
                <a:srgbClr val="006400"/>
              </a:solidFill>
            </a:endParaRPr>
          </a:p>
          <a:p>
            <a:pPr lvl="0">
              <a:lnSpc>
                <a:spcPct val="100000"/>
              </a:lnSpc>
              <a:spcBef>
                <a:spcPct val="20000"/>
              </a:spcBef>
            </a:pPr>
            <a:r>
              <a:rPr lang="en-US" sz="1700" dirty="0">
                <a:solidFill>
                  <a:srgbClr val="FF0000"/>
                </a:solidFill>
              </a:rPr>
              <a:t>PLEASE NOTE: You do not need to use PowerShell ISE to code, or to demo.</a:t>
            </a:r>
          </a:p>
          <a:p>
            <a:pPr lvl="0">
              <a:lnSpc>
                <a:spcPct val="100000"/>
              </a:lnSpc>
              <a:spcBef>
                <a:spcPct val="20000"/>
              </a:spcBef>
            </a:pPr>
            <a:r>
              <a:rPr lang="en-US" sz="1700" dirty="0">
                <a:solidFill>
                  <a:srgbClr val="FF0000"/>
                </a:solidFill>
              </a:rPr>
              <a:t>             Use your preferred editor. </a:t>
            </a:r>
            <a:r>
              <a:rPr lang="en-US" sz="1700" b="1" dirty="0">
                <a:solidFill>
                  <a:srgbClr val="FF0000"/>
                </a:solidFill>
              </a:rPr>
              <a:t>With a light theme. </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These steps use PowerShell ISE to color-code your code correctly and consistently, and insert the color-coded code into the slide. Please help make all code look consistent. Many thanks!</a:t>
            </a:r>
          </a:p>
          <a:p>
            <a:pPr lvl="0">
              <a:lnSpc>
                <a:spcPct val="100000"/>
              </a:lnSpc>
              <a:spcBef>
                <a:spcPct val="20000"/>
              </a:spcBef>
            </a:pPr>
            <a:endParaRPr lang="en-US" sz="1700" dirty="0">
              <a:solidFill>
                <a:srgbClr val="FF0000"/>
              </a:solidFill>
            </a:endParaRPr>
          </a:p>
          <a:p>
            <a:pPr lvl="0">
              <a:lnSpc>
                <a:spcPct val="100000"/>
              </a:lnSpc>
              <a:spcBef>
                <a:spcPct val="20000"/>
              </a:spcBef>
            </a:pPr>
            <a:r>
              <a:rPr lang="en-US" sz="1700" dirty="0">
                <a:solidFill>
                  <a:srgbClr val="FF0000"/>
                </a:solidFill>
              </a:rPr>
              <a:t>This is an example of the “Code” layout.</a:t>
            </a:r>
          </a:p>
          <a:p>
            <a:endParaRPr lang="en-US" dirty="0"/>
          </a:p>
          <a:p>
            <a:endParaRPr lang="en-US" dirty="0"/>
          </a:p>
        </p:txBody>
      </p:sp>
    </p:spTree>
    <p:extLst>
      <p:ext uri="{BB962C8B-B14F-4D97-AF65-F5344CB8AC3E}">
        <p14:creationId xmlns:p14="http://schemas.microsoft.com/office/powerpoint/2010/main" val="2317594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Make sure you add a summary slide</a:t>
            </a:r>
          </a:p>
          <a:p>
            <a:r>
              <a:rPr lang="en-US" dirty="0"/>
              <a:t>Use 3-5 bullet points to reiterate key points</a:t>
            </a:r>
          </a:p>
          <a:p>
            <a:endParaRPr lang="en-US" dirty="0"/>
          </a:p>
          <a:p>
            <a:endParaRPr lang="en-US" dirty="0"/>
          </a:p>
          <a:p>
            <a:endParaRPr lang="en-US" dirty="0"/>
          </a:p>
          <a:p>
            <a:endParaRPr lang="en-US" dirty="0"/>
          </a:p>
          <a:p>
            <a:endParaRPr lang="en-US" dirty="0"/>
          </a:p>
          <a:p>
            <a:r>
              <a:rPr lang="en-US" dirty="0"/>
              <a:t>This is an example of the “Title and Content” layout.</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Jakob Gottlieb Svendsen</a:t>
            </a:r>
          </a:p>
          <a:p>
            <a:r>
              <a:rPr lang="en-US" dirty="0"/>
              <a:t>Global Lead Dev &amp; Principal Consultant</a:t>
            </a:r>
          </a:p>
          <a:p>
            <a:r>
              <a:rPr lang="en-US" dirty="0" err="1"/>
              <a:t>CTGlobal</a:t>
            </a:r>
            <a:r>
              <a:rPr lang="en-US" dirty="0"/>
              <a:t> A/S </a:t>
            </a:r>
          </a:p>
          <a:p>
            <a:r>
              <a:rPr lang="en-US" dirty="0">
                <a:hlinkClick r:id="rId3"/>
              </a:rPr>
              <a:t>https://ctglobalservices.com/</a:t>
            </a:r>
            <a:endParaRPr lang="en-US" dirty="0"/>
          </a:p>
          <a:p>
            <a:endParaRPr lang="en-US" dirty="0"/>
          </a:p>
          <a:p>
            <a:r>
              <a:rPr lang="en-US" dirty="0">
                <a:hlinkClick r:id="rId4"/>
              </a:rPr>
              <a:t>https://github.com/JakobGSvendsen/PSDJ</a:t>
            </a:r>
            <a:endParaRPr lang="en-US" dirty="0"/>
          </a:p>
          <a:p>
            <a:r>
              <a:rPr lang="en-US" dirty="0">
                <a:hlinkClick r:id="rId5"/>
              </a:rPr>
              <a:t>https://github.com/JakobGSvendsen/PSLegoEV3</a:t>
            </a:r>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362944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434434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13276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Feel free to add information about yourself</a:t>
            </a:r>
          </a:p>
          <a:p>
            <a:r>
              <a:rPr lang="en-US" dirty="0"/>
              <a:t>You may advertise yourself or your company</a:t>
            </a:r>
          </a:p>
          <a:p>
            <a:endParaRPr lang="en-US" dirty="0"/>
          </a:p>
          <a:p>
            <a:r>
              <a:rPr lang="en-US" dirty="0"/>
              <a:t>Keep this slide at the end of your presentation</a:t>
            </a:r>
          </a:p>
          <a:p>
            <a:endParaRPr lang="en-US" dirty="0"/>
          </a:p>
          <a:p>
            <a:r>
              <a:rPr lang="en-US" dirty="0"/>
              <a:t>Do not use presentation time for your bio</a:t>
            </a:r>
          </a:p>
          <a:p>
            <a:r>
              <a:rPr lang="en-US" dirty="0"/>
              <a:t>Instead, your bio is published in the conference materials</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err="1"/>
              <a:t>Mr</a:t>
            </a:r>
            <a:r>
              <a:rPr lang="en-US" dirty="0"/>
              <a:t> Brick Unplugged</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a:t>Jakob Gottlieb Svendsen</a:t>
            </a:r>
          </a:p>
          <a:p>
            <a:r>
              <a:rPr lang="en-US" dirty="0"/>
              <a:t>Global Lead Developer / Principal consultant</a:t>
            </a:r>
          </a:p>
          <a:p>
            <a:r>
              <a:rPr lang="en-US" dirty="0" err="1"/>
              <a:t>CTGlobal</a:t>
            </a:r>
            <a:r>
              <a:rPr lang="en-US" dirty="0"/>
              <a:t> A/S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You will learn to like Mr Brick!</a:t>
            </a:r>
          </a:p>
          <a:p>
            <a:pPr marL="457200" indent="-457200">
              <a:buFont typeface="Arial" panose="020B0604020202020204" pitchFamily="34" charset="0"/>
              <a:buChar char="•"/>
            </a:pPr>
            <a:r>
              <a:rPr lang="de-DE" dirty="0"/>
              <a:t>Though he can be kind of hard if you step on him!</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4589</TotalTime>
  <Words>1556</Words>
  <Application>Microsoft Office PowerPoint</Application>
  <PresentationFormat>Widescreen</PresentationFormat>
  <Paragraphs>265</Paragraphs>
  <Slides>33</Slides>
  <Notes>32</Notes>
  <HiddenSlides>1</HiddenSlides>
  <MMClips>4</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Segoe UI</vt:lpstr>
      <vt:lpstr>MS PGothic</vt:lpstr>
      <vt:lpstr>Stencil</vt:lpstr>
      <vt:lpstr>Alfarn</vt:lpstr>
      <vt:lpstr>Century Gothic</vt:lpstr>
      <vt:lpstr>Arial</vt:lpstr>
      <vt:lpstr>Calibri</vt:lpstr>
      <vt:lpstr>CarlMarx</vt:lpstr>
      <vt:lpstr>Consolas</vt:lpstr>
      <vt:lpstr>Office</vt:lpstr>
      <vt:lpstr>Custom Design</vt:lpstr>
      <vt:lpstr>Mr Brick Unplugged</vt:lpstr>
      <vt:lpstr>PowerPoint Presentation</vt:lpstr>
      <vt:lpstr>PowerPoint Presentation</vt:lpstr>
      <vt:lpstr>PowerPoint Presentation</vt:lpstr>
      <vt:lpstr>PowerPoint Presentation</vt:lpstr>
      <vt:lpstr>PowerPoint Presentation</vt:lpstr>
      <vt:lpstr>Mr Brick Unplugged</vt:lpstr>
      <vt:lpstr>How to insert your Twitter handle</vt:lpstr>
      <vt:lpstr>This Session</vt:lpstr>
      <vt:lpstr>Agenda</vt:lpstr>
      <vt:lpstr>Mr. Brick Self Service - Steps</vt:lpstr>
      <vt:lpstr>Mr. Brick Self Service</vt:lpstr>
      <vt:lpstr>Lego Self Service at PSConfEU18</vt:lpstr>
      <vt:lpstr>UDOO x86</vt:lpstr>
      <vt:lpstr>PowerPoint Presentation</vt:lpstr>
      <vt:lpstr>PowerPoint Presentation</vt:lpstr>
      <vt:lpstr>What the brick happened? – Part 1</vt:lpstr>
      <vt:lpstr>PowerPoint Presentation</vt:lpstr>
      <vt:lpstr>Can’t Go Straight? Drunk bot?!</vt:lpstr>
      <vt:lpstr>PowerPoint Presentation</vt:lpstr>
      <vt:lpstr>PSLegoEV3</vt:lpstr>
      <vt:lpstr>PowerPoint Presentation</vt:lpstr>
      <vt:lpstr>What the brick happened? – Part 2</vt:lpstr>
      <vt:lpstr>PowerPoint Presentation</vt:lpstr>
      <vt:lpstr>PowerPoint Presentation</vt:lpstr>
      <vt:lpstr>vNext</vt:lpstr>
      <vt:lpstr>Ev3dev </vt:lpstr>
      <vt:lpstr>PowerPoint Presentation</vt:lpstr>
      <vt:lpstr>Summary</vt:lpstr>
      <vt:lpstr>about_Speaker</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Jakob Gottlieb Svendsen</cp:lastModifiedBy>
  <cp:revision>32</cp:revision>
  <dcterms:created xsi:type="dcterms:W3CDTF">2019-04-18T11:57:57Z</dcterms:created>
  <dcterms:modified xsi:type="dcterms:W3CDTF">2019-06-06T12:26:29Z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11427ee-6a75-4134-afed-a04028836a54_Enabled">
    <vt:lpwstr>False</vt:lpwstr>
  </property>
  <property fmtid="{D5CDD505-2E9C-101B-9397-08002B2CF9AE}" pid="3" name="MSIP_Label_d11427ee-6a75-4134-afed-a04028836a54_SiteId">
    <vt:lpwstr>b6909603-e5a8-497d-8fdb-7f10240fdc13</vt:lpwstr>
  </property>
  <property fmtid="{D5CDD505-2E9C-101B-9397-08002B2CF9AE}" pid="4" name="MSIP_Label_d11427ee-6a75-4134-afed-a04028836a54_Owner">
    <vt:lpwstr>JGS@ctglobalservices.com</vt:lpwstr>
  </property>
  <property fmtid="{D5CDD505-2E9C-101B-9397-08002B2CF9AE}" pid="5" name="MSIP_Label_d11427ee-6a75-4134-afed-a04028836a54_SetDate">
    <vt:lpwstr>2019-06-01T17:55:07.7500462Z</vt:lpwstr>
  </property>
  <property fmtid="{D5CDD505-2E9C-101B-9397-08002B2CF9AE}" pid="6" name="MSIP_Label_d11427ee-6a75-4134-afed-a04028836a54_Name">
    <vt:lpwstr>General</vt:lpwstr>
  </property>
  <property fmtid="{D5CDD505-2E9C-101B-9397-08002B2CF9AE}" pid="7" name="MSIP_Label_d11427ee-6a75-4134-afed-a04028836a54_Application">
    <vt:lpwstr>Microsoft Azure Information Protection</vt:lpwstr>
  </property>
  <property fmtid="{D5CDD505-2E9C-101B-9397-08002B2CF9AE}" pid="8" name="MSIP_Label_d11427ee-6a75-4134-afed-a04028836a54_Extended_MSFT_Method">
    <vt:lpwstr>Automatic</vt:lpwstr>
  </property>
</Properties>
</file>